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3"/>
  </p:notesMasterIdLst>
  <p:sldIdLst>
    <p:sldId id="258" r:id="rId2"/>
    <p:sldId id="259" r:id="rId3"/>
    <p:sldId id="257" r:id="rId4"/>
    <p:sldId id="260" r:id="rId5"/>
    <p:sldId id="274" r:id="rId6"/>
    <p:sldId id="275" r:id="rId7"/>
    <p:sldId id="276" r:id="rId8"/>
    <p:sldId id="277" r:id="rId9"/>
    <p:sldId id="278" r:id="rId10"/>
    <p:sldId id="272" r:id="rId11"/>
    <p:sldId id="273" r:id="rId12"/>
  </p:sldIdLst>
  <p:sldSz cx="9144000" cy="6858000" type="screen4x3"/>
  <p:notesSz cx="6724650" cy="97742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1350" autoAdjust="0"/>
  </p:normalViewPr>
  <p:slideViewPr>
    <p:cSldViewPr>
      <p:cViewPr varScale="1">
        <p:scale>
          <a:sx n="43" d="100"/>
          <a:sy n="43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E0EEC-176C-40D7-B39A-3B4D14995F39}" type="datetimeFigureOut">
              <a:rPr lang="hr-HR" smtClean="0"/>
              <a:pPr/>
              <a:t>28.11.2018.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9249F-0AFD-4840-8AA2-0F51AFDAE7E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067832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algn="just">
              <a:spcAft>
                <a:spcPts val="0"/>
              </a:spcAft>
              <a:buFont typeface="+mj-lt"/>
              <a:buAutoNum type="alphaUcPeriod"/>
            </a:pPr>
            <a:r>
              <a:rPr lang="hr-HR" dirty="0" smtClean="0"/>
              <a:t>Centri za socijalnu skrb zaduženi su na razini jedinica lokalne i područne (regionalne) samouprave </a:t>
            </a:r>
            <a:r>
              <a:rPr lang="hr-HR" b="1" dirty="0" smtClean="0"/>
              <a:t>za informiranje ovisnika iz ciljane skupine o svim mogućnostima za uključivanje u ovaj projekt</a:t>
            </a:r>
            <a:r>
              <a:rPr lang="hr-HR" dirty="0" smtClean="0"/>
              <a:t>. Centri će na osnovi raspoloživih podataka informirati ovisnike o mogućnostima za daljnje školovanje ili prekvalifikaciju prema mjestu njihova prebivališta, informirati ih o odgojno-obrazovnim ustanovama koje su zadužene za provedbu tih programa i o udrugama koje provode različite programe resocijalizacije, upućivati ih odgovornim osobama u područnim službama Zavoda za zapošljavanje radi informiranja o mogućnostima ostvarivanja poticajnih mjera za zapošljavanje i povezivanja s potencijalnim poslodavcima te ih povezivati s ovlaštenim službama za prevenciju ovisnosti radi dobivanja potpore u apstinenciji i pružanja savjetodavne i terapijske pomoći. </a:t>
            </a:r>
            <a:endParaRPr lang="hr-HR" sz="1200" dirty="0" smtClean="0">
              <a:effectLst/>
              <a:latin typeface="Times New Roman"/>
              <a:ea typeface="Arial Unicode MS"/>
            </a:endParaRPr>
          </a:p>
          <a:p>
            <a:pPr marL="0" lvl="0" indent="0" algn="just">
              <a:spcAft>
                <a:spcPts val="0"/>
              </a:spcAft>
              <a:buFont typeface="+mj-lt"/>
              <a:buNone/>
            </a:pPr>
            <a:endParaRPr lang="hr-HR" sz="1200" dirty="0" smtClean="0">
              <a:effectLst/>
              <a:latin typeface="Times New Roman"/>
              <a:ea typeface="Arial Unicode MS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lphaUcPeriod"/>
            </a:pPr>
            <a:r>
              <a:rPr lang="hr-HR" sz="1200" dirty="0" smtClean="0">
                <a:effectLst/>
                <a:latin typeface="Times New Roman"/>
                <a:ea typeface="Arial Unicode MS"/>
              </a:rPr>
              <a:t>Osobe liječene zbog problema ovisnosti o drogama koje nakon završenog tretmana u terapijskoj zajednici ili izdržane kazne zatvora ili ukoliko se nalaze u izvanbolničkom tretmanu i duže vrijeme stabilno održavaju apstinenciju te se pridržavaju propisanog  načina liječenja, žele završiti započeto srednjoškolsko obrazovanje, trebaju se sa takvim zahtjevom obratiti nadležnom Centru za socijalnu skrb.</a:t>
            </a:r>
            <a:endParaRPr lang="hr-HR" sz="1200" dirty="0" smtClean="0">
              <a:effectLst/>
              <a:latin typeface="Times New Roman"/>
              <a:ea typeface="Times New Roman"/>
            </a:endParaRP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9249F-0AFD-4840-8AA2-0F51AFDAE7E1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120431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0215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hr-H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8585A"/>
                </a:solidFill>
                <a:effectLst/>
                <a:uLnTx/>
                <a:uFillTx/>
                <a:latin typeface="Times New Roman"/>
                <a:ea typeface="Arial Unicode MS"/>
                <a:cs typeface="+mn-cs"/>
              </a:rPr>
              <a:t>Ministarstvo znanosti i obrazovanja u roku 15 dana od dana primitka zahtjeva treba dati suglasnost i osigurati financijska sredstva za provedbu školovanja i o tome obavijest dostaviti Centru za socijalnu skrb i odgojno- obrazovnoj ustanovi u kojoj će se program provoditi.</a:t>
            </a:r>
            <a:endParaRPr kumimoji="0" lang="hr-HR" sz="1700" b="0" i="0" u="none" strike="noStrike" kern="1200" cap="none" spc="0" normalizeH="0" baseline="0" noProof="0" dirty="0" smtClean="0">
              <a:ln>
                <a:noFill/>
              </a:ln>
              <a:solidFill>
                <a:srgbClr val="58585A"/>
              </a:solidFill>
              <a:effectLst/>
              <a:uLnTx/>
              <a:uFillTx/>
              <a:latin typeface="Times New Roman"/>
              <a:ea typeface="Times New Roman"/>
              <a:cs typeface="+mn-cs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lphaUcPeriod"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9249F-0AFD-4840-8AA2-0F51AFDAE7E1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252866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9249F-0AFD-4840-8AA2-0F51AFDAE7E1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725895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Osobe liječene zbog problema ovisnosti o drogama koje nakon završenog tretmana u terapijskoj zajednici ili izdržane kazne zatvora ili ukoliko se nalaze u izvanbolničkom tretmanu i duže vrijeme stabilno održavaju apstinenciju te se pridržavaju propisanog  načina liječenja, žele završiti prekvalifikaciju i osposobljavanje</a:t>
            </a:r>
            <a:r>
              <a:rPr lang="hr-H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 ukoliko se radi o prvoj takvoj edukaciji, trebaju se s takvim zahtjevom obratiti nadležnom Centru za socijalnu skrb.</a:t>
            </a:r>
          </a:p>
          <a:p>
            <a:endParaRPr lang="hr-HR" b="1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9249F-0AFD-4840-8AA2-0F51AFDAE7E1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678591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Ministarstvo znanosti i obrazovanja će u roku 15 dana od dana primitka zahtjeva dati suglasnost i osigurati financijska sredstva za provedbu doškolovanja i prekvalifikacije, te obavijest o istom dostaviti </a:t>
            </a:r>
            <a:r>
              <a:rPr lang="hr-HR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Centru za socijalnu skrb</a:t>
            </a:r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nadležnoj područnoj/regionalnoj službi </a:t>
            </a:r>
            <a:r>
              <a:rPr lang="hr-H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Hrvatskog zavoda za zapošljavanje </a:t>
            </a:r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</a:t>
            </a:r>
            <a:r>
              <a:rPr lang="hr-H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odgojno- obrazovnoj ustanovi u kojoj će se program provoditi.</a:t>
            </a:r>
          </a:p>
          <a:p>
            <a:endParaRPr lang="hr-HR" b="1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9249F-0AFD-4840-8AA2-0F51AFDAE7E1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10455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2007- slaba informiranost zaposlenika CZSS  i slaboj primjeni Protokola suradnje i postupanja mjerodavnih tijela, ustanova i OCD u provedbi projekta </a:t>
            </a:r>
          </a:p>
          <a:p>
            <a:pPr lvl="0">
              <a:buClr>
                <a:srgbClr val="94C600"/>
              </a:buClr>
              <a:buFont typeface="Wingdings" pitchFamily="2" charset="2"/>
              <a:buChar char="Ø"/>
            </a:pPr>
            <a:r>
              <a:rPr lang="hr-HR" dirty="0" smtClean="0"/>
              <a:t>2008-boljoj informiranosti svih stručnih radnika u CZSS o Protokolu </a:t>
            </a:r>
            <a:r>
              <a:rPr lang="hr-HR" dirty="0" smtClean="0">
                <a:solidFill>
                  <a:srgbClr val="3E3D2D"/>
                </a:solidFill>
              </a:rPr>
              <a:t>suradnje i postupanja mjerodavnih tijela, ustanova i OCD u provedbi Projekta....; </a:t>
            </a:r>
            <a:r>
              <a:rPr lang="hr-HR" dirty="0" smtClean="0"/>
              <a:t>s Protokolom su upoznati i svi važni nositelji Projekta resocijalizacije na lokalnoj razini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lang="hr-HR" dirty="0" smtClean="0"/>
              <a:t>2009 </a:t>
            </a:r>
            <a:r>
              <a:rPr lang="hr-HR" dirty="0" smtClean="0">
                <a:solidFill>
                  <a:srgbClr val="3E3D2D"/>
                </a:solidFill>
              </a:rPr>
              <a:t>počecima uključivanja OCD u provedbu Projekta resocijalizacije ...i to najviše u djelu samozapošljavanja liječenih ovisnika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lang="hr-HR" dirty="0" smtClean="0">
                <a:solidFill>
                  <a:srgbClr val="3E3D2D"/>
                </a:solidFill>
              </a:rPr>
              <a:t>2010 veća angažiranost nositelja Projekta resocijalizacije  na lokalnoj razini i uspostavljanju bolje međusobne suradnje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lang="hr-HR" dirty="0" smtClean="0">
                <a:solidFill>
                  <a:srgbClr val="3E3D2D"/>
                </a:solidFill>
              </a:rPr>
              <a:t>2011 problemi vezani za razmjenu podataka </a:t>
            </a:r>
            <a:r>
              <a:rPr lang="hr-HR" dirty="0" smtClean="0"/>
              <a:t>s drugim nositeljima Projekta resocijalizacije.... vezano za uključenost korisnika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lang="hr-HR" dirty="0" smtClean="0">
                <a:solidFill>
                  <a:srgbClr val="3E3D2D"/>
                </a:solidFill>
              </a:rPr>
              <a:t>2012. </a:t>
            </a:r>
            <a:r>
              <a:rPr lang="hr-HR" dirty="0" smtClean="0"/>
              <a:t>naglašenijem savjetodavnom radu kako s liječenim ovisnicima tako i s članovima njihovih obitelji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lang="hr-HR" dirty="0" smtClean="0"/>
              <a:t>2013 </a:t>
            </a:r>
            <a:r>
              <a:rPr lang="hr-HR" dirty="0" smtClean="0">
                <a:solidFill>
                  <a:srgbClr val="3E3D2D"/>
                </a:solidFill>
              </a:rPr>
              <a:t>teškoćama vezanim za nemotiviranost liječenih ovisnika za uključivanje u Projekt resocijalizacije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lang="hr-HR" dirty="0" smtClean="0">
                <a:solidFill>
                  <a:srgbClr val="3E3D2D"/>
                </a:solidFill>
              </a:rPr>
              <a:t>2014 slaboj motiviranosti za uključivanje u Projekt resocijalizacije... i teškoćama s kojima se resocijalizirani ovisnicu susreću u pronalasku posla.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lang="hr-HR" dirty="0" smtClean="0">
                <a:solidFill>
                  <a:srgbClr val="3E3D2D"/>
                </a:solidFill>
              </a:rPr>
              <a:t>2015 Pojačanom angažiranju u provođenju odgojnih mjera temeljem Zakona o sudovima za mladež (</a:t>
            </a:r>
            <a:r>
              <a:rPr lang="hr-HR" dirty="0" smtClean="0"/>
              <a:t>Da se uz suglasnost maloljetnikova</a:t>
            </a:r>
            <a:r>
              <a:rPr lang="hr-HR" baseline="0" dirty="0" smtClean="0"/>
              <a:t> zakonskog zastupnika podvrgne stručnom medicinskom postupku ili postupku odvikavanja od droge ili drugih ovisnosti)</a:t>
            </a:r>
            <a:endParaRPr lang="hr-HR" dirty="0" smtClean="0">
              <a:solidFill>
                <a:srgbClr val="3E3D2D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lang="hr-HR" dirty="0" smtClean="0">
                <a:solidFill>
                  <a:srgbClr val="3E3D2D"/>
                </a:solidFill>
              </a:rPr>
              <a:t>2016 dobro uspostavljena komunikaciji s drugim nositeljima Projekta resocijalizacije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lang="hr-HR" dirty="0" smtClean="0">
                <a:solidFill>
                  <a:srgbClr val="3E3D2D"/>
                </a:solidFill>
              </a:rPr>
              <a:t>2017 intenzivirano informiranje o Projektu resocijalizacije i pojačan savjetodavni rad s korisnicima i članovima obitelji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Tx/>
              <a:buFont typeface="Wingdings" pitchFamily="2" charset="2"/>
              <a:buChar char="Ø"/>
              <a:tabLst/>
              <a:defRPr/>
            </a:pPr>
            <a:endParaRPr lang="hr-HR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Tx/>
              <a:buFont typeface="Wingdings" pitchFamily="2" charset="2"/>
              <a:buChar char="Ø"/>
              <a:tabLst/>
              <a:defRPr/>
            </a:pPr>
            <a:endParaRPr lang="hr-HR" dirty="0" smtClean="0">
              <a:solidFill>
                <a:srgbClr val="3E3D2D"/>
              </a:solidFill>
            </a:endParaRPr>
          </a:p>
          <a:p>
            <a:pPr lvl="0">
              <a:buClr>
                <a:srgbClr val="94C600"/>
              </a:buClr>
              <a:buFont typeface="Wingdings" pitchFamily="2" charset="2"/>
              <a:buChar char="Ø"/>
            </a:pPr>
            <a:endParaRPr lang="hr-HR" dirty="0" smtClean="0"/>
          </a:p>
          <a:p>
            <a:pPr>
              <a:buFont typeface="Wingdings" pitchFamily="2" charset="2"/>
              <a:buChar char="Ø"/>
            </a:pPr>
            <a:endParaRPr lang="hr-HR" dirty="0" smtClean="0"/>
          </a:p>
          <a:p>
            <a:pPr>
              <a:buFont typeface="Wingdings" pitchFamily="2" charset="2"/>
              <a:buChar char="Ø"/>
            </a:pPr>
            <a:endParaRPr lang="hr-HR" dirty="0" smtClean="0"/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9249F-0AFD-4840-8AA2-0F51AFDAE7E1}" type="slidenum">
              <a:rPr lang="hr-HR" smtClean="0"/>
              <a:pPr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200559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C7E7373-DDB2-4CD9-B663-9A332312D1D6}" type="datetimeFigureOut">
              <a:rPr lang="hr-HR" smtClean="0"/>
              <a:pPr/>
              <a:t>28.11.2018.</a:t>
            </a:fld>
            <a:endParaRPr lang="hr-H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CC0F476-5715-42C1-A3EB-16D043E47AA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373-DDB2-4CD9-B663-9A332312D1D6}" type="datetimeFigureOut">
              <a:rPr lang="hr-HR" smtClean="0"/>
              <a:pPr/>
              <a:t>28.11.2018.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F476-5715-42C1-A3EB-16D043E47AA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373-DDB2-4CD9-B663-9A332312D1D6}" type="datetimeFigureOut">
              <a:rPr lang="hr-HR" smtClean="0"/>
              <a:pPr/>
              <a:t>28.11.2018.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F476-5715-42C1-A3EB-16D043E47AA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373-DDB2-4CD9-B663-9A332312D1D6}" type="datetimeFigureOut">
              <a:rPr lang="hr-HR" smtClean="0"/>
              <a:pPr/>
              <a:t>28.11.2018.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F476-5715-42C1-A3EB-16D043E47AA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373-DDB2-4CD9-B663-9A332312D1D6}" type="datetimeFigureOut">
              <a:rPr lang="hr-HR" smtClean="0"/>
              <a:pPr/>
              <a:t>28.11.2018.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F476-5715-42C1-A3EB-16D043E47AA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373-DDB2-4CD9-B663-9A332312D1D6}" type="datetimeFigureOut">
              <a:rPr lang="hr-HR" smtClean="0"/>
              <a:pPr/>
              <a:t>28.11.2018.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F476-5715-42C1-A3EB-16D043E47AA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373-DDB2-4CD9-B663-9A332312D1D6}" type="datetimeFigureOut">
              <a:rPr lang="hr-HR" smtClean="0"/>
              <a:pPr/>
              <a:t>28.11.2018.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F476-5715-42C1-A3EB-16D043E47AA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373-DDB2-4CD9-B663-9A332312D1D6}" type="datetimeFigureOut">
              <a:rPr lang="hr-HR" smtClean="0"/>
              <a:pPr/>
              <a:t>28.11.2018.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F476-5715-42C1-A3EB-16D043E47AA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373-DDB2-4CD9-B663-9A332312D1D6}" type="datetimeFigureOut">
              <a:rPr lang="hr-HR" smtClean="0"/>
              <a:pPr/>
              <a:t>28.11.2018.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F476-5715-42C1-A3EB-16D043E47AA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373-DDB2-4CD9-B663-9A332312D1D6}" type="datetimeFigureOut">
              <a:rPr lang="hr-HR" smtClean="0"/>
              <a:pPr/>
              <a:t>28.11.2018.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F476-5715-42C1-A3EB-16D043E47AA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373-DDB2-4CD9-B663-9A332312D1D6}" type="datetimeFigureOut">
              <a:rPr lang="hr-HR" smtClean="0"/>
              <a:pPr/>
              <a:t>28.11.2018.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F476-5715-42C1-A3EB-16D043E47AA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C7E7373-DDB2-4CD9-B663-9A332312D1D6}" type="datetimeFigureOut">
              <a:rPr lang="hr-HR" smtClean="0"/>
              <a:pPr/>
              <a:t>28.11.2018.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CC0F476-5715-42C1-A3EB-16D043E47AA0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4007" y="2276872"/>
            <a:ext cx="3402713" cy="1872208"/>
          </a:xfrm>
        </p:spPr>
        <p:txBody>
          <a:bodyPr>
            <a:normAutofit fontScale="90000"/>
          </a:bodyPr>
          <a:lstStyle/>
          <a:p>
            <a:r>
              <a:rPr lang="hr-HR" sz="2800" dirty="0" smtClean="0"/>
              <a:t>PROJEKT RESOCIJALIZACIJE LJEČENIH OVISNIKA O DROGAMA </a:t>
            </a:r>
            <a:endParaRPr lang="hr-HR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365104"/>
            <a:ext cx="3309803" cy="1316605"/>
          </a:xfrm>
        </p:spPr>
        <p:txBody>
          <a:bodyPr>
            <a:normAutofit fontScale="70000" lnSpcReduction="20000"/>
          </a:bodyPr>
          <a:lstStyle/>
          <a:p>
            <a:r>
              <a:rPr lang="hr-HR" sz="2800" dirty="0" smtClean="0"/>
              <a:t>Uključivanje lječenih ovisnika u srednjoškolsko obrazovanje te prekvalifikaciju i osposobljavanje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xmlns="" val="390807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r>
              <a:rPr lang="hr-HR" dirty="0" smtClean="0"/>
              <a:t>završno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hr-HR" dirty="0" smtClean="0"/>
              <a:t>Tijekom 11 godina provedbe Projekta resocijalizacije ovisnika o drogama koji su završili neki od programa rehabilitacije i odvikavanja od ovisnosti u terapijskoj zajednici ili zatvorskom sustavu, te ovisnika koji su u izvanbolničkom tretmanu i duže vrijeme stabilno održavaju apstinenciju i pridržavaju se propisanog načina ljećenja ukupno </a:t>
            </a:r>
            <a:r>
              <a:rPr lang="hr-HR" b="1" dirty="0" smtClean="0"/>
              <a:t>417 </a:t>
            </a:r>
            <a:r>
              <a:rPr lang="hr-HR" dirty="0" smtClean="0"/>
              <a:t>osoba je bilo obuhvaćeno postupanjima CZSS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712086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2276872"/>
            <a:ext cx="7024744" cy="1008112"/>
          </a:xfrm>
        </p:spPr>
        <p:txBody>
          <a:bodyPr/>
          <a:lstStyle/>
          <a:p>
            <a:pPr algn="ctr"/>
            <a:r>
              <a:rPr lang="hr-HR" dirty="0" smtClean="0"/>
              <a:t>Hvala na pažnji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3645024"/>
            <a:ext cx="6777317" cy="2187605"/>
          </a:xfrm>
        </p:spPr>
        <p:txBody>
          <a:bodyPr>
            <a:normAutofit lnSpcReduction="10000"/>
          </a:bodyPr>
          <a:lstStyle/>
          <a:p>
            <a:pPr marL="68580" indent="0" algn="ctr">
              <a:buNone/>
            </a:pPr>
            <a:r>
              <a:rPr lang="hr-HR" sz="2800" dirty="0" smtClean="0"/>
              <a:t>Ministarstvo za demografiju, obitelj, mlade i socijalnu politiku</a:t>
            </a:r>
          </a:p>
          <a:p>
            <a:pPr marL="68580" indent="0" algn="ctr">
              <a:buNone/>
            </a:pPr>
            <a:endParaRPr lang="hr-HR" dirty="0"/>
          </a:p>
          <a:p>
            <a:pPr marL="68580" indent="0" algn="ctr">
              <a:buNone/>
            </a:pPr>
            <a:endParaRPr lang="hr-HR" dirty="0" smtClean="0"/>
          </a:p>
          <a:p>
            <a:pPr marL="68580" indent="0" algn="ctr">
              <a:buNone/>
            </a:pPr>
            <a:r>
              <a:rPr lang="hr-HR" sz="2000" dirty="0" smtClean="0"/>
              <a:t>Zagreb, 28. studenoga 2018.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xmlns="" val="1795214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936104"/>
          </a:xfrm>
        </p:spPr>
        <p:txBody>
          <a:bodyPr>
            <a:normAutofit fontScale="90000"/>
          </a:bodyPr>
          <a:lstStyle/>
          <a:p>
            <a:r>
              <a:rPr lang="hr-HR" sz="3200" dirty="0" smtClean="0"/>
              <a:t>Uloga CZSS u nastavku srednjoškolskog obrazovanja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rmAutofit/>
          </a:bodyPr>
          <a:lstStyle/>
          <a:p>
            <a:pPr marL="457200" lvl="0" indent="-457200" algn="just" eaLnBrk="0" fontAlgn="base" hangingPunct="0">
              <a:spcAft>
                <a:spcPct val="0"/>
              </a:spcAft>
              <a:buClr>
                <a:srgbClr val="94C600"/>
              </a:buClr>
              <a:buFont typeface="Wingdings" pitchFamily="2" charset="2"/>
              <a:buChar char="Ø"/>
            </a:pPr>
            <a:r>
              <a:rPr lang="hr-HR" sz="2800" dirty="0">
                <a:solidFill>
                  <a:srgbClr val="58585A"/>
                </a:solidFill>
                <a:latin typeface="Times New Roman"/>
                <a:ea typeface="Arial Unicode MS"/>
              </a:rPr>
              <a:t>ispitati obiteljske, socijalne i druge prilike osobe liječene zbog problema ovisnosti o drogama,</a:t>
            </a:r>
          </a:p>
          <a:p>
            <a:pPr marL="457200" lvl="0" indent="-457200" algn="just" eaLnBrk="0" fontAlgn="base" hangingPunct="0">
              <a:spcAft>
                <a:spcPct val="0"/>
              </a:spcAft>
              <a:buClr>
                <a:srgbClr val="94C600"/>
              </a:buClr>
              <a:buFont typeface="Wingdings" pitchFamily="2" charset="2"/>
              <a:buChar char="Ø"/>
            </a:pPr>
            <a:r>
              <a:rPr lang="hr-HR" sz="2800" dirty="0">
                <a:solidFill>
                  <a:srgbClr val="58585A"/>
                </a:solidFill>
                <a:latin typeface="Times New Roman"/>
                <a:ea typeface="Arial Unicode MS"/>
              </a:rPr>
              <a:t>dati preporuku za uključivanje osobe liječene zbog problema  ovisnosti u školovanje, </a:t>
            </a:r>
          </a:p>
          <a:p>
            <a:pPr marL="457200" lvl="0" indent="-457200" algn="just" eaLnBrk="0" fontAlgn="base" hangingPunct="0">
              <a:spcAft>
                <a:spcPct val="0"/>
              </a:spcAft>
              <a:buClr>
                <a:srgbClr val="94C600"/>
              </a:buClr>
              <a:buFont typeface="Wingdings" pitchFamily="2" charset="2"/>
              <a:buChar char="Ø"/>
            </a:pPr>
            <a:r>
              <a:rPr lang="hr-HR" sz="2800" dirty="0">
                <a:solidFill>
                  <a:srgbClr val="58585A"/>
                </a:solidFill>
                <a:latin typeface="Times New Roman"/>
                <a:ea typeface="Arial Unicode MS"/>
              </a:rPr>
              <a:t> dostaviti preporuku nadležnoj odgojno-obrazovnoj ustanovi i Ministarstvu znanosti i obrazovanja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xmlns="" val="3275450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Autofit/>
          </a:bodyPr>
          <a:lstStyle/>
          <a:p>
            <a:r>
              <a:rPr lang="hr-HR" sz="3200" dirty="0"/>
              <a:t>Uloga CZSS u nastavku srednjoškolskog obrazovanja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7776864" cy="4608512"/>
          </a:xfrm>
        </p:spPr>
        <p:txBody>
          <a:bodyPr>
            <a:normAutofit fontScale="92500"/>
          </a:bodyPr>
          <a:lstStyle/>
          <a:p>
            <a:pPr marL="633095" lvl="0" indent="-457200" algn="just" eaLnBrk="0" fontAlgn="base" hangingPunct="0">
              <a:buFont typeface="Wingdings" pitchFamily="2" charset="2"/>
              <a:buChar char="Ø"/>
            </a:pPr>
            <a:r>
              <a:rPr lang="hr-HR" sz="2800" dirty="0" smtClean="0">
                <a:solidFill>
                  <a:srgbClr val="58585A"/>
                </a:solidFill>
                <a:latin typeface="Times New Roman"/>
                <a:ea typeface="Arial Unicode MS"/>
              </a:rPr>
              <a:t>CZSS s </a:t>
            </a:r>
            <a:r>
              <a:rPr lang="hr-HR" sz="2800" dirty="0">
                <a:solidFill>
                  <a:srgbClr val="58585A"/>
                </a:solidFill>
                <a:latin typeface="Times New Roman"/>
                <a:ea typeface="Arial Unicode MS"/>
              </a:rPr>
              <a:t>osobom liječenom zbog problema ovisnosti o drogama koja se </a:t>
            </a:r>
            <a:r>
              <a:rPr lang="hr-HR" sz="2800" dirty="0" smtClean="0">
                <a:solidFill>
                  <a:srgbClr val="58585A"/>
                </a:solidFill>
                <a:latin typeface="Times New Roman"/>
                <a:ea typeface="Arial Unicode MS"/>
              </a:rPr>
              <a:t>uključuje </a:t>
            </a:r>
            <a:r>
              <a:rPr lang="hr-HR" sz="2800" dirty="0">
                <a:solidFill>
                  <a:srgbClr val="58585A"/>
                </a:solidFill>
                <a:latin typeface="Times New Roman"/>
                <a:ea typeface="Arial Unicode MS"/>
              </a:rPr>
              <a:t>u školovanje </a:t>
            </a:r>
            <a:r>
              <a:rPr lang="hr-HR" sz="2800" dirty="0" smtClean="0">
                <a:solidFill>
                  <a:srgbClr val="58585A"/>
                </a:solidFill>
                <a:latin typeface="Times New Roman"/>
                <a:ea typeface="Arial Unicode MS"/>
              </a:rPr>
              <a:t>sklapa </a:t>
            </a:r>
            <a:r>
              <a:rPr lang="hr-HR" sz="2800" dirty="0">
                <a:solidFill>
                  <a:srgbClr val="58585A"/>
                </a:solidFill>
                <a:latin typeface="Times New Roman"/>
                <a:ea typeface="Arial Unicode MS"/>
              </a:rPr>
              <a:t>ugovor o međusobnim pravima i </a:t>
            </a:r>
            <a:r>
              <a:rPr lang="hr-HR" sz="2800" dirty="0" smtClean="0">
                <a:solidFill>
                  <a:srgbClr val="58585A"/>
                </a:solidFill>
                <a:latin typeface="Times New Roman"/>
                <a:ea typeface="Arial Unicode MS"/>
              </a:rPr>
              <a:t>obvezama</a:t>
            </a:r>
          </a:p>
          <a:p>
            <a:pPr marL="633095" lvl="0" indent="-457200" algn="just" eaLnBrk="0" fontAlgn="base" hangingPunct="0">
              <a:buFont typeface="Wingdings" pitchFamily="2" charset="2"/>
              <a:buChar char="Ø"/>
            </a:pPr>
            <a:r>
              <a:rPr lang="hr-HR" sz="2800" dirty="0" smtClean="0">
                <a:solidFill>
                  <a:srgbClr val="58585A"/>
                </a:solidFill>
                <a:latin typeface="Times New Roman"/>
                <a:ea typeface="Arial Unicode MS"/>
              </a:rPr>
              <a:t>Osoba lječena od problema ovisnosti zadužuje se da </a:t>
            </a:r>
            <a:r>
              <a:rPr lang="hr-HR" sz="2800" dirty="0">
                <a:solidFill>
                  <a:srgbClr val="58585A"/>
                </a:solidFill>
                <a:latin typeface="Times New Roman"/>
                <a:ea typeface="Arial Unicode MS"/>
              </a:rPr>
              <a:t>se do završetka srednjoškolskog obrazovanja redovito javlja u Centar za socijalnu skrbi i nadležnu Službu za zaštitu mentalnog zdravlja, prevenciju i izvanbolničko liječenje ovisnosti radi kontrole apstinencije i uključivanja u osmišljeni program psihosocijalnog tretmana.</a:t>
            </a:r>
            <a:endParaRPr lang="hr-HR" sz="2800" dirty="0">
              <a:solidFill>
                <a:srgbClr val="58585A"/>
              </a:solidFill>
              <a:latin typeface="Times New Roman"/>
              <a:ea typeface="Times New Roman"/>
            </a:endParaRPr>
          </a:p>
          <a:p>
            <a:pPr>
              <a:buFont typeface="Wingdings" pitchFamily="2" charset="2"/>
              <a:buChar char="Ø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542881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hr-HR" dirty="0"/>
              <a:t>Uloga CZSS u nastavku srednjoškolskog obrazovanja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00808"/>
            <a:ext cx="7344932" cy="4131821"/>
          </a:xfrm>
        </p:spPr>
        <p:txBody>
          <a:bodyPr>
            <a:normAutofit fontScale="85000" lnSpcReduction="20000"/>
          </a:bodyPr>
          <a:lstStyle/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hr-HR" sz="3000" dirty="0" smtClean="0">
                <a:latin typeface="Times New Roman"/>
                <a:ea typeface="Arial Unicode MS"/>
              </a:rPr>
              <a:t>stručni radnik </a:t>
            </a:r>
            <a:r>
              <a:rPr lang="hr-HR" sz="3000" dirty="0">
                <a:latin typeface="Times New Roman"/>
                <a:ea typeface="Arial Unicode MS"/>
              </a:rPr>
              <a:t>u </a:t>
            </a:r>
            <a:r>
              <a:rPr lang="hr-HR" sz="3000" dirty="0" smtClean="0">
                <a:latin typeface="Times New Roman"/>
                <a:ea typeface="Arial Unicode MS"/>
              </a:rPr>
              <a:t>CZSS obvezan </a:t>
            </a:r>
            <a:r>
              <a:rPr lang="hr-HR" sz="3000" dirty="0">
                <a:latin typeface="Times New Roman"/>
                <a:ea typeface="Arial Unicode MS"/>
              </a:rPr>
              <a:t>je pratiti i evaluirati provođenje programa obrazovanja za svaku pojedinu </a:t>
            </a:r>
            <a:r>
              <a:rPr lang="hr-HR" sz="3000" dirty="0" smtClean="0">
                <a:latin typeface="Times New Roman"/>
                <a:ea typeface="Arial Unicode MS"/>
              </a:rPr>
              <a:t>osobu 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hr-HR" sz="3000" dirty="0" smtClean="0">
                <a:latin typeface="Times New Roman"/>
                <a:ea typeface="Arial Unicode MS"/>
              </a:rPr>
              <a:t>sastaviti </a:t>
            </a:r>
            <a:r>
              <a:rPr lang="hr-HR" sz="3000" dirty="0">
                <a:latin typeface="Times New Roman"/>
                <a:ea typeface="Arial Unicode MS"/>
              </a:rPr>
              <a:t>individualno izvješće o provođenju programa </a:t>
            </a:r>
            <a:r>
              <a:rPr lang="hr-HR" sz="3000" dirty="0" smtClean="0">
                <a:latin typeface="Times New Roman"/>
                <a:ea typeface="Arial Unicode MS"/>
              </a:rPr>
              <a:t>i dostavljati  ga Uredu </a:t>
            </a:r>
            <a:r>
              <a:rPr lang="hr-HR" sz="3000" dirty="0">
                <a:latin typeface="Times New Roman"/>
                <a:ea typeface="Arial Unicode MS"/>
              </a:rPr>
              <a:t>za suzbijanje zlouporabe droga </a:t>
            </a:r>
            <a:r>
              <a:rPr lang="hr-HR" sz="3000" dirty="0" smtClean="0">
                <a:latin typeface="Times New Roman"/>
                <a:ea typeface="Arial Unicode MS"/>
              </a:rPr>
              <a:t>na zato propisanom obrascu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hr-HR" sz="3000" dirty="0" smtClean="0">
                <a:latin typeface="Times New Roman"/>
                <a:ea typeface="Arial Unicode MS"/>
              </a:rPr>
              <a:t>Ovisno o potrebama i interesima korisnika  surađivati s odgojno obrazovnom ustanovom, Službom za zaštitu mentalnog zdravlja</a:t>
            </a:r>
            <a:r>
              <a:rPr lang="hr-HR" sz="3000" dirty="0" smtClean="0">
                <a:solidFill>
                  <a:prstClr val="black"/>
                </a:solidFill>
                <a:latin typeface="Times New Roman"/>
                <a:ea typeface="Arial Unicode MS"/>
              </a:rPr>
              <a:t> </a:t>
            </a:r>
            <a:r>
              <a:rPr lang="hr-HR" sz="3000" dirty="0">
                <a:solidFill>
                  <a:prstClr val="black"/>
                </a:solidFill>
                <a:latin typeface="Times New Roman"/>
                <a:ea typeface="Arial Unicode MS"/>
              </a:rPr>
              <a:t>prevenciju i izvanbolničko </a:t>
            </a:r>
            <a:r>
              <a:rPr lang="hr-HR" sz="3000" dirty="0" smtClean="0">
                <a:solidFill>
                  <a:prstClr val="black"/>
                </a:solidFill>
                <a:latin typeface="Times New Roman"/>
                <a:ea typeface="Arial Unicode MS"/>
              </a:rPr>
              <a:t>liječenje, </a:t>
            </a:r>
            <a:r>
              <a:rPr lang="hr-HR" sz="3000" dirty="0" smtClean="0">
                <a:latin typeface="Times New Roman"/>
                <a:ea typeface="Arial Unicode MS"/>
              </a:rPr>
              <a:t>HZZ-om i nevladinim organizacijama.  </a:t>
            </a:r>
            <a:endParaRPr lang="hr-HR" sz="30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hr-HR" sz="28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7781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Uloga CZSS vezano za prekvalifikaciju i doškolovanje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dirty="0">
                <a:solidFill>
                  <a:srgbClr val="58585A"/>
                </a:solidFill>
                <a:latin typeface="Times New Roman"/>
                <a:ea typeface="Arial Unicode MS"/>
              </a:rPr>
              <a:t>ispitati obiteljske, socijalne i druge prilike osobe liječene zbog problema ovisnosti o </a:t>
            </a:r>
            <a:r>
              <a:rPr lang="hr-HR" dirty="0" smtClean="0">
                <a:solidFill>
                  <a:srgbClr val="58585A"/>
                </a:solidFill>
                <a:latin typeface="Times New Roman"/>
                <a:ea typeface="Arial Unicode MS"/>
              </a:rPr>
              <a:t>drogama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>
                <a:solidFill>
                  <a:srgbClr val="58585A"/>
                </a:solidFill>
                <a:latin typeface="Times New Roman"/>
                <a:ea typeface="Arial Unicode MS"/>
              </a:rPr>
              <a:t>p</a:t>
            </a:r>
            <a:r>
              <a:rPr lang="hr-HR" dirty="0" smtClean="0">
                <a:solidFill>
                  <a:srgbClr val="58585A"/>
                </a:solidFill>
                <a:latin typeface="Times New Roman"/>
                <a:ea typeface="Arial Unicode MS"/>
              </a:rPr>
              <a:t>rovjeriti radi li se o prvoj edukaciji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>
                <a:solidFill>
                  <a:srgbClr val="58585A"/>
                </a:solidFill>
                <a:latin typeface="Times New Roman"/>
                <a:ea typeface="Arial Unicode MS"/>
              </a:rPr>
              <a:t>provjeriti mogućnosti edukacije u sklopu mjera HZZ, ako ne postoji mogućnost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>
                <a:solidFill>
                  <a:srgbClr val="58585A"/>
                </a:solidFill>
                <a:latin typeface="Times New Roman"/>
                <a:ea typeface="Arial Unicode MS"/>
              </a:rPr>
              <a:t>z</a:t>
            </a:r>
            <a:r>
              <a:rPr lang="hr-HR" dirty="0" smtClean="0">
                <a:solidFill>
                  <a:srgbClr val="58585A"/>
                </a:solidFill>
                <a:latin typeface="Times New Roman"/>
                <a:ea typeface="Arial Unicode MS"/>
              </a:rPr>
              <a:t>atražiti putem HZZ da izvrši profesionalno usmjeravanje i psihologijsko-medicinsku obradu za željeno zanimanje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437784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Uloga CZSS vezano za prekvalifikaciju i doškolovanje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n</a:t>
            </a:r>
            <a:r>
              <a:rPr lang="hr-HR" dirty="0" smtClean="0"/>
              <a:t>akon  zaprimljenog mišljenja o profesionalnom usmjeravanju i psihologijsko-medicinskoj obradi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CZSS piše preporuku za uključivanje osobe u obrazovanje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Preporuku dostavlja nadležnoj odgojno obrazovnoj ustanovi i Ministarstvu znanosti i obrazovanja </a:t>
            </a:r>
          </a:p>
          <a:p>
            <a:pPr marL="68580" indent="0">
              <a:buNone/>
            </a:pPr>
            <a:endParaRPr lang="hr-HR" dirty="0" smtClean="0"/>
          </a:p>
          <a:p>
            <a:pPr>
              <a:buFont typeface="Wingdings" panose="05000000000000000000" pitchFamily="2" charset="2"/>
              <a:buChar char="Ø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581002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Uloga CZSS vezano za prekvalifikaciju i doškolovanje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33095" lvl="0" indent="-457200" algn="just" eaLnBrk="0" fontAlgn="base" hangingPunct="0">
              <a:buFont typeface="Wingdings" pitchFamily="2" charset="2"/>
              <a:buChar char="Ø"/>
            </a:pPr>
            <a:r>
              <a:rPr lang="hr-HR" dirty="0">
                <a:solidFill>
                  <a:srgbClr val="58585A"/>
                </a:solidFill>
                <a:latin typeface="Times New Roman"/>
                <a:ea typeface="Arial Unicode MS"/>
              </a:rPr>
              <a:t>CZSS s osobom liječenom zbog problema ovisnosti o drogama koja se uključuje u školovanje sklapa ugovor o međusobnim pravima i obvezama</a:t>
            </a:r>
          </a:p>
          <a:p>
            <a:pPr marL="633095" lvl="0" indent="-457200" algn="just" eaLnBrk="0" fontAlgn="base" hangingPunct="0">
              <a:buFont typeface="Wingdings" pitchFamily="2" charset="2"/>
              <a:buChar char="Ø"/>
            </a:pPr>
            <a:r>
              <a:rPr lang="hr-HR" dirty="0">
                <a:solidFill>
                  <a:srgbClr val="58585A"/>
                </a:solidFill>
                <a:latin typeface="Times New Roman"/>
                <a:ea typeface="Arial Unicode MS"/>
              </a:rPr>
              <a:t>Osoba </a:t>
            </a:r>
            <a:r>
              <a:rPr lang="hr-HR" dirty="0" smtClean="0">
                <a:solidFill>
                  <a:srgbClr val="58585A"/>
                </a:solidFill>
                <a:latin typeface="Times New Roman"/>
                <a:ea typeface="Arial Unicode MS"/>
              </a:rPr>
              <a:t>liječena </a:t>
            </a:r>
            <a:r>
              <a:rPr lang="hr-HR" dirty="0">
                <a:solidFill>
                  <a:srgbClr val="58585A"/>
                </a:solidFill>
                <a:latin typeface="Times New Roman"/>
                <a:ea typeface="Arial Unicode MS"/>
              </a:rPr>
              <a:t>od problema ovisnosti zadužuje se da se do završetka </a:t>
            </a:r>
            <a:r>
              <a:rPr lang="hr-HR" dirty="0" smtClean="0">
                <a:solidFill>
                  <a:srgbClr val="58585A"/>
                </a:solidFill>
                <a:latin typeface="Times New Roman"/>
                <a:ea typeface="Arial Unicode MS"/>
              </a:rPr>
              <a:t>obrazovanja </a:t>
            </a:r>
            <a:r>
              <a:rPr lang="hr-HR" dirty="0">
                <a:solidFill>
                  <a:srgbClr val="58585A"/>
                </a:solidFill>
                <a:latin typeface="Times New Roman"/>
                <a:ea typeface="Arial Unicode MS"/>
              </a:rPr>
              <a:t>redovito javlja u Centar za socijalnu skrbi i nadležnu Službu za zaštitu mentalnog zdravlja, prevenciju i izvanbolničko liječenje ovisnosti radi kontrole apstinencije i uključivanja u osmišljeni program psihosocijalnog tretmana.</a:t>
            </a:r>
            <a:endParaRPr lang="hr-HR" dirty="0">
              <a:solidFill>
                <a:srgbClr val="58585A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0932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Uloga CZSS vezano za prekvalifikaciju i doškolovanje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hr-HR" dirty="0">
                <a:latin typeface="Times New Roman"/>
                <a:ea typeface="Arial Unicode MS"/>
              </a:rPr>
              <a:t>stručni radnik u CZSS obvezan je pratiti i evaluirati provođenje programa obrazovanja za svaku pojedinu osobu 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hr-HR" dirty="0">
                <a:latin typeface="Times New Roman"/>
                <a:ea typeface="Arial Unicode MS"/>
              </a:rPr>
              <a:t>sastaviti individualno izvješće o provođenju programa i dostavljati  ga Uredu za suzbijanje zlouporabe droga na zato propisanom obrascu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Ø"/>
            </a:pPr>
            <a:r>
              <a:rPr lang="hr-HR" dirty="0">
                <a:latin typeface="Times New Roman"/>
                <a:ea typeface="Arial Unicode MS"/>
              </a:rPr>
              <a:t>Ovisno o potrebama i interesima korisnika  surađivati s odgojno obrazovnom ustanovom, Službom za zaštitu mentalnog zdravlja</a:t>
            </a:r>
            <a:r>
              <a:rPr lang="hr-HR" dirty="0">
                <a:solidFill>
                  <a:prstClr val="black"/>
                </a:solidFill>
                <a:latin typeface="Times New Roman"/>
                <a:ea typeface="Arial Unicode MS"/>
              </a:rPr>
              <a:t> prevenciju i izvanbolničko liječenje, </a:t>
            </a:r>
            <a:r>
              <a:rPr lang="hr-HR" dirty="0">
                <a:latin typeface="Times New Roman"/>
                <a:ea typeface="Arial Unicode MS"/>
              </a:rPr>
              <a:t>HZZ-om i nevladinim organizacijama.  </a:t>
            </a:r>
            <a:endParaRPr lang="hr-HR" dirty="0"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818539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Autofit/>
          </a:bodyPr>
          <a:lstStyle/>
          <a:p>
            <a:r>
              <a:rPr lang="hr-HR" sz="2800" dirty="0" smtClean="0"/>
              <a:t>Prikaz broja ovisnika obuhvaćenih postupanjem CZSS po godinama</a:t>
            </a:r>
            <a:endParaRPr lang="hr-HR" sz="2800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26612369"/>
              </p:ext>
            </p:extLst>
          </p:nvPr>
        </p:nvGraphicFramePr>
        <p:xfrm>
          <a:off x="1042988" y="1772815"/>
          <a:ext cx="6777038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7084">
                  <a:extLst>
                    <a:ext uri="{9D8B030D-6E8A-4147-A177-3AD203B41FA5}">
                      <a16:colId xmlns:a16="http://schemas.microsoft.com/office/drawing/2014/main" xmlns="" val="811966108"/>
                    </a:ext>
                  </a:extLst>
                </a:gridCol>
                <a:gridCol w="2599954">
                  <a:extLst>
                    <a:ext uri="{9D8B030D-6E8A-4147-A177-3AD203B41FA5}">
                      <a16:colId xmlns:a16="http://schemas.microsoft.com/office/drawing/2014/main" xmlns="" val="2407167592"/>
                    </a:ext>
                  </a:extLst>
                </a:gridCol>
              </a:tblGrid>
              <a:tr h="364790">
                <a:tc>
                  <a:txBody>
                    <a:bodyPr/>
                    <a:lstStyle/>
                    <a:p>
                      <a:r>
                        <a:rPr lang="hr-HR" dirty="0" smtClean="0"/>
                        <a:t>Godina provedbe Projekta…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Broj osoba 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04050618"/>
                  </a:ext>
                </a:extLst>
              </a:tr>
              <a:tr h="364790">
                <a:tc>
                  <a:txBody>
                    <a:bodyPr/>
                    <a:lstStyle/>
                    <a:p>
                      <a:r>
                        <a:rPr lang="hr-HR" dirty="0" smtClean="0"/>
                        <a:t>2007.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27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4670759"/>
                  </a:ext>
                </a:extLst>
              </a:tr>
              <a:tr h="364790">
                <a:tc>
                  <a:txBody>
                    <a:bodyPr/>
                    <a:lstStyle/>
                    <a:p>
                      <a:r>
                        <a:rPr lang="hr-HR" dirty="0" smtClean="0"/>
                        <a:t>2008.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25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9470572"/>
                  </a:ext>
                </a:extLst>
              </a:tr>
              <a:tr h="364790">
                <a:tc>
                  <a:txBody>
                    <a:bodyPr/>
                    <a:lstStyle/>
                    <a:p>
                      <a:r>
                        <a:rPr lang="hr-HR" dirty="0" smtClean="0"/>
                        <a:t>2009.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17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9930194"/>
                  </a:ext>
                </a:extLst>
              </a:tr>
              <a:tr h="364790">
                <a:tc>
                  <a:txBody>
                    <a:bodyPr/>
                    <a:lstStyle/>
                    <a:p>
                      <a:r>
                        <a:rPr lang="hr-HR" dirty="0" smtClean="0"/>
                        <a:t>2010.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25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1028245"/>
                  </a:ext>
                </a:extLst>
              </a:tr>
              <a:tr h="364790">
                <a:tc>
                  <a:txBody>
                    <a:bodyPr/>
                    <a:lstStyle/>
                    <a:p>
                      <a:r>
                        <a:rPr lang="hr-HR" dirty="0" smtClean="0"/>
                        <a:t>2011.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35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58468585"/>
                  </a:ext>
                </a:extLst>
              </a:tr>
              <a:tr h="364790">
                <a:tc>
                  <a:txBody>
                    <a:bodyPr/>
                    <a:lstStyle/>
                    <a:p>
                      <a:r>
                        <a:rPr lang="hr-HR" dirty="0" smtClean="0"/>
                        <a:t>2012.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27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54813054"/>
                  </a:ext>
                </a:extLst>
              </a:tr>
              <a:tr h="364790">
                <a:tc>
                  <a:txBody>
                    <a:bodyPr/>
                    <a:lstStyle/>
                    <a:p>
                      <a:r>
                        <a:rPr lang="hr-HR" dirty="0" smtClean="0"/>
                        <a:t>2013.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23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093215"/>
                  </a:ext>
                </a:extLst>
              </a:tr>
              <a:tr h="364790">
                <a:tc>
                  <a:txBody>
                    <a:bodyPr/>
                    <a:lstStyle/>
                    <a:p>
                      <a:r>
                        <a:rPr lang="hr-HR" dirty="0" smtClean="0"/>
                        <a:t>2014.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29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86176524"/>
                  </a:ext>
                </a:extLst>
              </a:tr>
              <a:tr h="364790">
                <a:tc>
                  <a:txBody>
                    <a:bodyPr/>
                    <a:lstStyle/>
                    <a:p>
                      <a:r>
                        <a:rPr lang="hr-HR" dirty="0" smtClean="0"/>
                        <a:t>2015.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28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71716151"/>
                  </a:ext>
                </a:extLst>
              </a:tr>
              <a:tr h="364790">
                <a:tc>
                  <a:txBody>
                    <a:bodyPr/>
                    <a:lstStyle/>
                    <a:p>
                      <a:r>
                        <a:rPr lang="hr-HR" dirty="0" smtClean="0"/>
                        <a:t>2016.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42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1468776"/>
                  </a:ext>
                </a:extLst>
              </a:tr>
              <a:tr h="364790">
                <a:tc>
                  <a:txBody>
                    <a:bodyPr/>
                    <a:lstStyle/>
                    <a:p>
                      <a:r>
                        <a:rPr lang="hr-HR" dirty="0" smtClean="0"/>
                        <a:t>2017.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139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2515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518501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368</TotalTime>
  <Words>1030</Words>
  <Application>Microsoft Office PowerPoint</Application>
  <PresentationFormat>On-screen Show (4:3)</PresentationFormat>
  <Paragraphs>89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PROJEKT RESOCIJALIZACIJE LJEČENIH OVISNIKA O DROGAMA </vt:lpstr>
      <vt:lpstr>Uloga CZSS u nastavku srednjoškolskog obrazovanja</vt:lpstr>
      <vt:lpstr>Uloga CZSS u nastavku srednjoškolskog obrazovanja</vt:lpstr>
      <vt:lpstr>Uloga CZSS u nastavku srednjoškolskog obrazovanja</vt:lpstr>
      <vt:lpstr>Uloga CZSS vezano za prekvalifikaciju i doškolovanje</vt:lpstr>
      <vt:lpstr>Uloga CZSS vezano za prekvalifikaciju i doškolovanje</vt:lpstr>
      <vt:lpstr>Uloga CZSS vezano za prekvalifikaciju i doškolovanje</vt:lpstr>
      <vt:lpstr>Uloga CZSS vezano za prekvalifikaciju i doškolovanje</vt:lpstr>
      <vt:lpstr>Prikaz broja ovisnika obuhvaćenih postupanjem CZSS po godinama</vt:lpstr>
      <vt:lpstr>završno</vt:lpstr>
      <vt:lpstr>Hvala na pažnji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ULOGA CZSS</dc:title>
  <dc:creator>Marija</dc:creator>
  <cp:lastModifiedBy>PC</cp:lastModifiedBy>
  <cp:revision>37</cp:revision>
  <cp:lastPrinted>2018-11-28T08:18:59Z</cp:lastPrinted>
  <dcterms:created xsi:type="dcterms:W3CDTF">2018-11-27T18:22:02Z</dcterms:created>
  <dcterms:modified xsi:type="dcterms:W3CDTF">2018-11-28T09:50:30Z</dcterms:modified>
</cp:coreProperties>
</file>